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81"/>
  </p:normalViewPr>
  <p:slideViewPr>
    <p:cSldViewPr snapToGrid="0" snapToObjects="1">
      <p:cViewPr varScale="1">
        <p:scale>
          <a:sx n="122" d="100"/>
          <a:sy n="122" d="100"/>
        </p:scale>
        <p:origin x="22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856D6"/>
            </a:gs>
            <a:gs pos="100000">
              <a:srgbClr val="348AC7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01200" y="-914400"/>
            <a:ext cx="3657600" cy="3657600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5029200"/>
            <a:ext cx="3200400" cy="3200400"/>
          </a:xfrm>
          <a:prstGeom prst="rect">
            <a:avLst/>
          </a:prstGeom>
          <a:solidFill>
            <a:srgbClr val="48DB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103327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600" b="1">
                <a:solidFill>
                  <a:srgbClr val="FFFFFF"/>
                </a:solidFill>
              </a:defRPr>
            </a:pPr>
            <a:r>
              <a:t>Depression Text 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3931920"/>
            <a:ext cx="3017520" cy="137160"/>
          </a:xfrm>
          <a:prstGeom prst="rect">
            <a:avLst/>
          </a:prstGeom>
          <a:solidFill>
            <a:srgbClr val="FFC3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371600" y="4206240"/>
            <a:ext cx="94183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600" i="1">
                <a:solidFill>
                  <a:srgbClr val="FFFFFF"/>
                </a:solidFill>
              </a:defRPr>
            </a:pPr>
            <a:r>
              <a:t>Word Frequency &amp; Correlation Study</a:t>
            </a:r>
            <a:br/>
            <a:r>
              <a:t>Analyzing Linguistic Patterns in Clinical Interviews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Method: Group Frequency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Approach</a:t>
            </a:r>
          </a:p>
          <a:p>
            <a:r>
              <a:rPr lang="en-US" dirty="0"/>
              <a:t>Separate transcripts by </a:t>
            </a:r>
            <a:r>
              <a:rPr lang="en-US" b="1" dirty="0"/>
              <a:t>depression status</a:t>
            </a:r>
            <a:r>
              <a:rPr lang="en-US" dirty="0"/>
              <a:t> (Depressed vs Non-Depressed)</a:t>
            </a:r>
          </a:p>
          <a:p>
            <a:r>
              <a:rPr lang="en-US" dirty="0"/>
              <a:t>Calculate </a:t>
            </a:r>
            <a:r>
              <a:rPr lang="en-US" b="1" dirty="0"/>
              <a:t>average word frequency</a:t>
            </a:r>
            <a:r>
              <a:rPr lang="en-US" dirty="0"/>
              <a:t> for each group</a:t>
            </a:r>
          </a:p>
          <a:p>
            <a:r>
              <a:rPr lang="en-US" dirty="0"/>
              <a:t>Identify </a:t>
            </a:r>
            <a:r>
              <a:rPr lang="en-US" b="1" dirty="0"/>
              <a:t>top 30 words</a:t>
            </a:r>
            <a:r>
              <a:rPr lang="en-US" dirty="0"/>
              <a:t> per group</a:t>
            </a:r>
          </a:p>
          <a:p>
            <a:r>
              <a:rPr lang="en-US" dirty="0"/>
              <a:t>Visualize </a:t>
            </a:r>
            <a:r>
              <a:rPr lang="en-US" b="1" dirty="0"/>
              <a:t>side-by-side</a:t>
            </a:r>
            <a:r>
              <a:rPr lang="en-US" dirty="0"/>
              <a:t> for direct comparison</a:t>
            </a:r>
          </a:p>
          <a:p>
            <a:r>
              <a:rPr lang="en-US" b="1" dirty="0"/>
              <a:t>Statistical Considerations</a:t>
            </a:r>
          </a:p>
          <a:p>
            <a:r>
              <a:rPr lang="en-US" dirty="0"/>
              <a:t>Account for </a:t>
            </a:r>
            <a:r>
              <a:rPr lang="en-US" b="1" dirty="0"/>
              <a:t>class imbalance</a:t>
            </a:r>
            <a:r>
              <a:rPr lang="en-US" dirty="0"/>
              <a:t> (57 vs 132 participants)</a:t>
            </a:r>
          </a:p>
          <a:p>
            <a:r>
              <a:rPr lang="en-US" dirty="0"/>
              <a:t>Use </a:t>
            </a:r>
            <a:r>
              <a:rPr lang="en-US" b="1" dirty="0"/>
              <a:t>normalized frequencies</a:t>
            </a:r>
            <a:r>
              <a:rPr lang="en-US" dirty="0"/>
              <a:t> (average per participant)</a:t>
            </a:r>
          </a:p>
          <a:p>
            <a:r>
              <a:rPr lang="en-US" dirty="0"/>
              <a:t>Focus on </a:t>
            </a:r>
            <a:r>
              <a:rPr lang="en-US" b="1" dirty="0"/>
              <a:t>relative differences</a:t>
            </a:r>
            <a:r>
              <a:rPr lang="en-US" dirty="0"/>
              <a:t>, not absolute counts</a:t>
            </a:r>
          </a:p>
          <a:p>
            <a:r>
              <a:rPr lang="en-US" b="1" dirty="0"/>
              <a:t>Hypotheses</a:t>
            </a:r>
          </a:p>
          <a:p>
            <a:r>
              <a:rPr lang="en-US" dirty="0"/>
              <a:t>Depressed group may use more </a:t>
            </a:r>
            <a:r>
              <a:rPr lang="en-US" b="1" dirty="0"/>
              <a:t>negative emotion words</a:t>
            </a:r>
            <a:endParaRPr lang="en-US" dirty="0"/>
          </a:p>
          <a:p>
            <a:r>
              <a:rPr lang="en-US" dirty="0"/>
              <a:t>Depressed group may reference </a:t>
            </a:r>
            <a:r>
              <a:rPr lang="en-US" b="1" dirty="0"/>
              <a:t>mental health treatment</a:t>
            </a:r>
            <a:endParaRPr lang="en-US" dirty="0"/>
          </a:p>
          <a:p>
            <a:r>
              <a:rPr lang="en-US" dirty="0"/>
              <a:t>Non-depressed group may use more </a:t>
            </a:r>
            <a:r>
              <a:rPr lang="en-US" b="1" dirty="0"/>
              <a:t>active/social words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371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Results: Depressed vs Non-Depressed Vocabulary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rgbClr val="FFFFFF"/>
          </a:solidFill>
          <a:ln w="381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02_frequenc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005276"/>
            <a:ext cx="10607040" cy="53960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Method: Point-Biserial Correlation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Point-biserial correlation</a:t>
            </a:r>
            <a:r>
              <a:rPr lang="en-US" dirty="0"/>
              <a:t> measures the relationship between:</a:t>
            </a:r>
          </a:p>
          <a:p>
            <a:pPr lvl="1"/>
            <a:r>
              <a:rPr lang="en-US" b="1" dirty="0"/>
              <a:t>Word frequency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Depression status</a:t>
            </a:r>
            <a:r>
              <a:rPr lang="en-US" dirty="0"/>
              <a:t> (binary: 0 = non-depressed, 1 = depressed)</a:t>
            </a:r>
          </a:p>
          <a:p>
            <a:r>
              <a:rPr lang="en-US" dirty="0"/>
              <a:t>For each word, compute a </a:t>
            </a:r>
            <a:r>
              <a:rPr lang="en-US" b="1" dirty="0"/>
              <a:t>correlation coefficient (r)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Range: </a:t>
            </a:r>
            <a:r>
              <a:rPr lang="en-US" b="1" dirty="0"/>
              <a:t>–1 to +1</a:t>
            </a:r>
            <a:endParaRPr lang="en-US" dirty="0"/>
          </a:p>
          <a:p>
            <a:pPr lvl="1"/>
            <a:r>
              <a:rPr lang="en-US" b="1" dirty="0"/>
              <a:t>Positive r:</a:t>
            </a:r>
            <a:r>
              <a:rPr lang="en-US" dirty="0"/>
              <a:t> word appears more often in depressed group</a:t>
            </a:r>
          </a:p>
          <a:p>
            <a:pPr lvl="1"/>
            <a:r>
              <a:rPr lang="en-US" b="1" dirty="0"/>
              <a:t>Negative r:</a:t>
            </a:r>
            <a:r>
              <a:rPr lang="en-US" dirty="0"/>
              <a:t> word appears more often in non-depressed group</a:t>
            </a:r>
          </a:p>
          <a:p>
            <a:pPr lvl="1"/>
            <a:r>
              <a:rPr lang="en-US" b="1" dirty="0"/>
              <a:t>Magnitude:</a:t>
            </a:r>
            <a:r>
              <a:rPr lang="en-US" dirty="0"/>
              <a:t> strength of association</a:t>
            </a:r>
          </a:p>
          <a:p>
            <a:r>
              <a:rPr lang="en-US" b="1" dirty="0"/>
              <a:t>Implementation</a:t>
            </a:r>
          </a:p>
          <a:p>
            <a:r>
              <a:rPr lang="en-US" dirty="0"/>
              <a:t>Use </a:t>
            </a:r>
            <a:r>
              <a:rPr lang="en-US" dirty="0" err="1"/>
              <a:t>scipy.stats.pointbiserialr</a:t>
            </a:r>
            <a:endParaRPr lang="en-US" dirty="0"/>
          </a:p>
          <a:p>
            <a:r>
              <a:rPr lang="en-US" dirty="0"/>
              <a:t>Compute correlations for </a:t>
            </a:r>
            <a:r>
              <a:rPr lang="en-US" b="1" dirty="0"/>
              <a:t>all 8,474 words</a:t>
            </a:r>
            <a:endParaRPr lang="en-US" dirty="0"/>
          </a:p>
          <a:p>
            <a:r>
              <a:rPr lang="en-US" dirty="0"/>
              <a:t>Select </a:t>
            </a:r>
            <a:r>
              <a:rPr lang="en-US" b="1" dirty="0"/>
              <a:t>top 30 words</a:t>
            </a:r>
            <a:r>
              <a:rPr lang="en-US" dirty="0"/>
              <a:t> by absolute correlation value</a:t>
            </a:r>
          </a:p>
          <a:p>
            <a:r>
              <a:rPr lang="en-US" b="1" dirty="0"/>
              <a:t>Identifies the most statistically discriminative words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69392" y="669073"/>
            <a:ext cx="81297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dirty="0"/>
              <a:t>Results: </a:t>
            </a:r>
            <a:r>
              <a:rPr dirty="0" err="1"/>
              <a:t>Wordsorrelated</a:t>
            </a:r>
            <a:r>
              <a:rPr dirty="0"/>
              <a:t> with Depression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1694" cy="5943600"/>
          </a:xfrm>
          <a:prstGeom prst="rect">
            <a:avLst/>
          </a:prstGeom>
          <a:solidFill>
            <a:srgbClr val="FFFFFF"/>
          </a:solidFill>
          <a:ln w="381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03_correl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Method: TF-IDF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38047" y="1394103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Term Frequency–Inverse Document Frequency</a:t>
            </a:r>
          </a:p>
          <a:p>
            <a:r>
              <a:rPr lang="en-US" b="1" dirty="0"/>
              <a:t>Two Components:</a:t>
            </a:r>
          </a:p>
          <a:p>
            <a:r>
              <a:rPr lang="en-US" b="1" dirty="0"/>
              <a:t>Term Frequency (TF)</a:t>
            </a:r>
            <a:endParaRPr lang="en-US" dirty="0"/>
          </a:p>
          <a:p>
            <a:pPr lvl="1"/>
            <a:r>
              <a:rPr lang="en-US" dirty="0"/>
              <a:t>How often a word appears in a document</a:t>
            </a:r>
          </a:p>
          <a:p>
            <a:r>
              <a:rPr lang="en-US" b="1" dirty="0"/>
              <a:t>Inverse Document Frequency (IDF)</a:t>
            </a:r>
            <a:endParaRPr lang="en-US" dirty="0"/>
          </a:p>
          <a:p>
            <a:pPr lvl="1"/>
            <a:r>
              <a:rPr lang="en-US" dirty="0"/>
              <a:t>How rare a word is across all documents</a:t>
            </a:r>
          </a:p>
          <a:p>
            <a:r>
              <a:rPr lang="en-US" b="1" dirty="0"/>
              <a:t>Formula</a:t>
            </a:r>
          </a:p>
          <a:p>
            <a:r>
              <a:rPr lang="en-US" b="1" dirty="0"/>
              <a:t>TF–IDF = TF × IDF</a:t>
            </a:r>
            <a:endParaRPr lang="en-US" dirty="0"/>
          </a:p>
          <a:p>
            <a:r>
              <a:rPr lang="en-US" b="1" dirty="0"/>
              <a:t>High TF–IDF:</a:t>
            </a:r>
            <a:r>
              <a:rPr lang="en-US" dirty="0"/>
              <a:t> frequent in this document, rare overall</a:t>
            </a:r>
          </a:p>
          <a:p>
            <a:r>
              <a:rPr lang="en-US" b="1" dirty="0"/>
              <a:t>Low TF–IDF:</a:t>
            </a:r>
            <a:r>
              <a:rPr lang="en-US" dirty="0"/>
              <a:t> rare in the document or common across all documents</a:t>
            </a:r>
          </a:p>
          <a:p>
            <a:r>
              <a:rPr lang="en-US" b="1" dirty="0"/>
              <a:t>Purpose</a:t>
            </a:r>
          </a:p>
          <a:p>
            <a:r>
              <a:rPr lang="en-US" dirty="0"/>
              <a:t>Identify </a:t>
            </a:r>
            <a:r>
              <a:rPr lang="en-US" b="1" dirty="0"/>
              <a:t>distinctive words</a:t>
            </a:r>
            <a:r>
              <a:rPr lang="en-US" dirty="0"/>
              <a:t> for individual participants</a:t>
            </a:r>
          </a:p>
          <a:p>
            <a:r>
              <a:rPr lang="en-US" dirty="0"/>
              <a:t>Down-weight </a:t>
            </a:r>
            <a:r>
              <a:rPr lang="en-US" b="1" dirty="0"/>
              <a:t>common, non-informative words</a:t>
            </a:r>
            <a:endParaRPr lang="en-US" dirty="0"/>
          </a:p>
          <a:p>
            <a:r>
              <a:rPr lang="en-US" dirty="0"/>
              <a:t>Highlight vocabulary that characterizes individuals</a:t>
            </a:r>
          </a:p>
          <a:p>
            <a:r>
              <a:rPr lang="en-US" b="1" dirty="0"/>
              <a:t>Visualization</a:t>
            </a:r>
          </a:p>
          <a:p>
            <a:r>
              <a:rPr lang="en-US" dirty="0"/>
              <a:t>Heatmap of </a:t>
            </a:r>
            <a:r>
              <a:rPr lang="en-US" b="1" dirty="0"/>
              <a:t>TF–IDF scores</a:t>
            </a:r>
            <a:endParaRPr lang="en-US" dirty="0"/>
          </a:p>
          <a:p>
            <a:r>
              <a:rPr lang="en-US" dirty="0"/>
              <a:t>Top words across participants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371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Results: TF-IDF Heatmap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324765"/>
            <a:ext cx="10881360" cy="4754880"/>
          </a:xfrm>
          <a:prstGeom prst="rect">
            <a:avLst/>
          </a:prstGeom>
          <a:solidFill>
            <a:srgbClr val="FFFFFF"/>
          </a:solidFill>
          <a:ln w="381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06_tfidf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74519"/>
            <a:ext cx="10607040" cy="32766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Method: N-gram (Bigram)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Concept: N-grams</a:t>
            </a:r>
          </a:p>
          <a:p>
            <a:r>
              <a:rPr lang="en-US" dirty="0"/>
              <a:t>N-grams are sequences of </a:t>
            </a:r>
            <a:r>
              <a:rPr lang="en-US" b="1" dirty="0"/>
              <a:t>N consecutive words</a:t>
            </a:r>
            <a:endParaRPr lang="en-US" dirty="0"/>
          </a:p>
          <a:p>
            <a:r>
              <a:rPr lang="en-US" dirty="0"/>
              <a:t>This analysis uses </a:t>
            </a:r>
            <a:r>
              <a:rPr lang="en-US" b="1" dirty="0"/>
              <a:t>bigrams (N = 2)</a:t>
            </a:r>
            <a:endParaRPr lang="en-US" dirty="0"/>
          </a:p>
          <a:p>
            <a:r>
              <a:rPr lang="en-US" b="1" dirty="0"/>
              <a:t>Approach</a:t>
            </a:r>
          </a:p>
          <a:p>
            <a:r>
              <a:rPr lang="en-US" dirty="0"/>
              <a:t>Extract all consecutive </a:t>
            </a:r>
            <a:r>
              <a:rPr lang="en-US" b="1" dirty="0"/>
              <a:t>two-word phrases</a:t>
            </a:r>
            <a:r>
              <a:rPr lang="en-US" dirty="0"/>
              <a:t> from transcripts</a:t>
            </a:r>
          </a:p>
          <a:p>
            <a:r>
              <a:rPr lang="en-US" dirty="0"/>
              <a:t>Count frequencies of each bigram</a:t>
            </a:r>
          </a:p>
          <a:p>
            <a:r>
              <a:rPr lang="en-US" dirty="0"/>
              <a:t>Compare top bigrams between:</a:t>
            </a:r>
          </a:p>
          <a:p>
            <a:pPr lvl="1"/>
            <a:r>
              <a:rPr lang="en-US" b="1" dirty="0"/>
              <a:t>Depressed</a:t>
            </a:r>
            <a:endParaRPr lang="en-US" dirty="0"/>
          </a:p>
          <a:p>
            <a:pPr lvl="1"/>
            <a:r>
              <a:rPr lang="en-US" b="1" dirty="0"/>
              <a:t>Non-depressed</a:t>
            </a:r>
            <a:r>
              <a:rPr lang="en-US" dirty="0"/>
              <a:t> groups</a:t>
            </a:r>
          </a:p>
          <a:p>
            <a:r>
              <a:rPr lang="en-US" b="1" dirty="0"/>
              <a:t>Why Bigrams Matter</a:t>
            </a:r>
          </a:p>
          <a:p>
            <a:r>
              <a:rPr lang="en-US" dirty="0"/>
              <a:t>Single words often miss </a:t>
            </a:r>
            <a:r>
              <a:rPr lang="en-US" b="1" dirty="0"/>
              <a:t>context</a:t>
            </a:r>
            <a:endParaRPr lang="en-US" dirty="0"/>
          </a:p>
          <a:p>
            <a:r>
              <a:rPr lang="en-US" dirty="0"/>
              <a:t>Phrases better capture meaning</a:t>
            </a:r>
          </a:p>
          <a:p>
            <a:pPr lvl="1"/>
            <a:r>
              <a:rPr lang="en-US" dirty="0"/>
              <a:t>e.g., </a:t>
            </a:r>
            <a:r>
              <a:rPr lang="en-US" i="1" dirty="0"/>
              <a:t>“don’t know”</a:t>
            </a:r>
            <a:r>
              <a:rPr lang="en-US" dirty="0"/>
              <a:t> vs </a:t>
            </a:r>
            <a:r>
              <a:rPr lang="en-US" i="1" dirty="0"/>
              <a:t>“don’t care”</a:t>
            </a:r>
            <a:endParaRPr lang="en-US" dirty="0"/>
          </a:p>
          <a:p>
            <a:r>
              <a:rPr lang="en-US" dirty="0"/>
              <a:t>Reveal hesitation, common expressions, and emotional language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371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Results: Bigram Frequency Comparison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1695" cy="5943600"/>
          </a:xfrm>
          <a:prstGeom prst="rect">
            <a:avLst/>
          </a:prstGeom>
          <a:solidFill>
            <a:srgbClr val="FFFFFF"/>
          </a:solidFill>
          <a:ln w="381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A graph with orange and blue bars&#10;&#10;AI-generated content may be incorrect.">
            <a:extLst>
              <a:ext uri="{FF2B5EF4-FFF2-40B4-BE49-F238E27FC236}">
                <a16:creationId xmlns:a16="http://schemas.microsoft.com/office/drawing/2014/main" id="{5A025CD9-E1CD-8AF5-C429-33C4A6DF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4" y="914400"/>
            <a:ext cx="10836166" cy="5806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Method: Word Cloud Visualization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Concept: Word Clouds</a:t>
            </a:r>
          </a:p>
          <a:p>
            <a:r>
              <a:rPr lang="en-US" dirty="0"/>
              <a:t>Visual representation of </a:t>
            </a:r>
            <a:r>
              <a:rPr lang="en-US" b="1" dirty="0"/>
              <a:t>word frequency</a:t>
            </a:r>
            <a:endParaRPr lang="en-US" dirty="0"/>
          </a:p>
          <a:p>
            <a:r>
              <a:rPr lang="en-US" b="1" dirty="0"/>
              <a:t>Larger words</a:t>
            </a:r>
            <a:r>
              <a:rPr lang="en-US" dirty="0"/>
              <a:t> = higher frequency</a:t>
            </a:r>
          </a:p>
          <a:p>
            <a:r>
              <a:rPr lang="en-US" dirty="0"/>
              <a:t>Optional </a:t>
            </a:r>
            <a:r>
              <a:rPr lang="en-US" b="1" dirty="0"/>
              <a:t>color coding</a:t>
            </a:r>
            <a:r>
              <a:rPr lang="en-US" dirty="0"/>
              <a:t> for grouping or emphasis</a:t>
            </a:r>
          </a:p>
          <a:p>
            <a:r>
              <a:rPr lang="en-US" b="1" dirty="0"/>
              <a:t>Approach</a:t>
            </a:r>
          </a:p>
          <a:p>
            <a:r>
              <a:rPr lang="en-US" dirty="0"/>
              <a:t>Generate </a:t>
            </a:r>
            <a:r>
              <a:rPr lang="en-US" b="1" dirty="0"/>
              <a:t>separate word clouds</a:t>
            </a:r>
            <a:r>
              <a:rPr lang="en-US" dirty="0"/>
              <a:t> for each group</a:t>
            </a:r>
          </a:p>
          <a:p>
            <a:r>
              <a:rPr lang="en-US" dirty="0"/>
              <a:t>Remove </a:t>
            </a:r>
            <a:r>
              <a:rPr lang="en-US" b="1" dirty="0"/>
              <a:t>common conversational fillers</a:t>
            </a:r>
            <a:r>
              <a:rPr lang="en-US" dirty="0"/>
              <a:t> for clarity</a:t>
            </a:r>
          </a:p>
          <a:p>
            <a:r>
              <a:rPr lang="en-US" dirty="0"/>
              <a:t>Word size </a:t>
            </a:r>
            <a:r>
              <a:rPr lang="en-US" b="1" dirty="0"/>
              <a:t>proportional to frequency</a:t>
            </a:r>
            <a:endParaRPr lang="en-US" dirty="0"/>
          </a:p>
          <a:p>
            <a:r>
              <a:rPr lang="en-US" dirty="0"/>
              <a:t>Provides a </a:t>
            </a:r>
            <a:r>
              <a:rPr lang="en-US" b="1" dirty="0"/>
              <a:t>quick visual summary</a:t>
            </a:r>
            <a:r>
              <a:rPr lang="en-US" dirty="0"/>
              <a:t> of vocabulary differences</a:t>
            </a:r>
          </a:p>
          <a:p>
            <a:r>
              <a:rPr lang="en-US" b="1" dirty="0"/>
              <a:t>Advantages</a:t>
            </a:r>
          </a:p>
          <a:p>
            <a:r>
              <a:rPr lang="en-US" dirty="0"/>
              <a:t>Intuitive and </a:t>
            </a:r>
            <a:r>
              <a:rPr lang="en-US" b="1" dirty="0"/>
              <a:t>easy to interpret at-a-glance</a:t>
            </a:r>
            <a:endParaRPr lang="en-US" dirty="0"/>
          </a:p>
          <a:p>
            <a:r>
              <a:rPr lang="en-US" dirty="0"/>
              <a:t>Reveals </a:t>
            </a:r>
            <a:r>
              <a:rPr lang="en-US" b="1" dirty="0"/>
              <a:t>prominent themes and topics</a:t>
            </a:r>
            <a:endParaRPr lang="en-US" dirty="0"/>
          </a:p>
          <a:p>
            <a:r>
              <a:rPr lang="en-US" dirty="0"/>
              <a:t>Complements </a:t>
            </a:r>
            <a:r>
              <a:rPr lang="en-US" b="1" dirty="0"/>
              <a:t>statistical analyses</a:t>
            </a:r>
            <a:r>
              <a:rPr lang="en-US" dirty="0"/>
              <a:t> with visual insight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371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Results: Word Cloud Comparison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" y="1691640"/>
            <a:ext cx="5669280" cy="4572000"/>
          </a:xfrm>
          <a:prstGeom prst="rect">
            <a:avLst/>
          </a:prstGeom>
          <a:solidFill>
            <a:srgbClr val="FFFFFF"/>
          </a:solidFill>
          <a:ln w="38100">
            <a:solidFill>
              <a:srgbClr val="48DBF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09_wordcloud_grou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080"/>
            <a:ext cx="5486400" cy="4387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5760" y="5943600"/>
            <a:ext cx="5669280" cy="457200"/>
          </a:xfrm>
          <a:prstGeom prst="rect">
            <a:avLst/>
          </a:prstGeom>
          <a:solidFill>
            <a:srgbClr val="48DB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65760" y="5989320"/>
            <a:ext cx="5669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Non-Depressed Group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26480" y="1691640"/>
            <a:ext cx="5669280" cy="4572000"/>
          </a:xfrm>
          <a:prstGeom prst="rect">
            <a:avLst/>
          </a:prstGeom>
          <a:solidFill>
            <a:srgbClr val="FFFFFF"/>
          </a:solidFill>
          <a:ln w="38100">
            <a:solidFill>
              <a:srgbClr val="FF6B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09_wordcloud_group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783080"/>
            <a:ext cx="5486400" cy="4387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26480" y="5943600"/>
            <a:ext cx="5669280" cy="457200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6126480" y="5989320"/>
            <a:ext cx="56692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</a:defRPr>
            </a:pPr>
            <a:r>
              <a:t>Depressed Group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Project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Goal</a:t>
            </a:r>
          </a:p>
          <a:p>
            <a:r>
              <a:rPr lang="en-US" dirty="0"/>
              <a:t>Identify linguistic patterns associated with depression</a:t>
            </a:r>
          </a:p>
          <a:p>
            <a:r>
              <a:rPr lang="en-US" b="1" dirty="0"/>
              <a:t>Data</a:t>
            </a:r>
          </a:p>
          <a:p>
            <a:r>
              <a:rPr lang="en-US" dirty="0"/>
              <a:t>Psychologist–patient interview transcripts</a:t>
            </a:r>
          </a:p>
          <a:p>
            <a:r>
              <a:rPr lang="en-US" dirty="0"/>
              <a:t>Collected from clinical settings</a:t>
            </a:r>
          </a:p>
          <a:p>
            <a:r>
              <a:rPr lang="en-US" b="1" dirty="0"/>
              <a:t>Research Question</a:t>
            </a:r>
          </a:p>
          <a:p>
            <a:r>
              <a:rPr lang="en-US" i="1" dirty="0"/>
              <a:t>Can specific words and phrases act as indicators of depression?</a:t>
            </a:r>
            <a:endParaRPr lang="en-US" dirty="0"/>
          </a:p>
          <a:p>
            <a:r>
              <a:rPr lang="en-US" b="1" dirty="0"/>
              <a:t>Approach</a:t>
            </a:r>
          </a:p>
          <a:p>
            <a:r>
              <a:rPr lang="en-US" b="1" dirty="0"/>
              <a:t>Progressive complexity</a:t>
            </a:r>
            <a:endParaRPr lang="en-US" dirty="0"/>
          </a:p>
          <a:p>
            <a:pPr lvl="1"/>
            <a:r>
              <a:rPr lang="en-US" dirty="0"/>
              <a:t>Basic analysis: Word frequency counts</a:t>
            </a:r>
          </a:p>
          <a:p>
            <a:pPr lvl="1"/>
            <a:r>
              <a:rPr lang="en-US" dirty="0"/>
              <a:t>Advanced analysis:</a:t>
            </a:r>
          </a:p>
          <a:p>
            <a:pPr lvl="2"/>
            <a:r>
              <a:rPr lang="en-US" dirty="0"/>
              <a:t>Statistical testing</a:t>
            </a:r>
          </a:p>
          <a:p>
            <a:pPr lvl="2"/>
            <a:r>
              <a:rPr lang="en-US" dirty="0"/>
              <a:t>Machine 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Key Findings: Depression Language Markers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Strongest Depression Indicators (Positive Correlation)</a:t>
            </a:r>
            <a:endParaRPr lang="en-US" dirty="0"/>
          </a:p>
          <a:p>
            <a:r>
              <a:rPr lang="en-US" b="1" dirty="0"/>
              <a:t>"couldn’t"</a:t>
            </a:r>
            <a:r>
              <a:rPr lang="en-US" dirty="0"/>
              <a:t> (r = +0.278) → Shows helplessness and inability</a:t>
            </a:r>
          </a:p>
          <a:p>
            <a:r>
              <a:rPr lang="en-US" b="1" dirty="0"/>
              <a:t>"depressed"</a:t>
            </a:r>
            <a:r>
              <a:rPr lang="en-US" dirty="0"/>
              <a:t> (r = +0.277) → Direct acknowledgment of depression</a:t>
            </a:r>
          </a:p>
          <a:p>
            <a:r>
              <a:rPr lang="en-US" b="1" dirty="0"/>
              <a:t>"psychiatrist"</a:t>
            </a:r>
            <a:r>
              <a:rPr lang="en-US" dirty="0"/>
              <a:t> (r = +0.255) / </a:t>
            </a:r>
            <a:r>
              <a:rPr lang="en-US" b="1" dirty="0"/>
              <a:t>"therapist"</a:t>
            </a:r>
            <a:r>
              <a:rPr lang="en-US" dirty="0"/>
              <a:t> (r = +0.223) → Seeking mental health support</a:t>
            </a:r>
          </a:p>
          <a:p>
            <a:r>
              <a:rPr lang="en-US" b="1" dirty="0"/>
              <a:t>"sleep" / "night"</a:t>
            </a:r>
            <a:r>
              <a:rPr lang="en-US" dirty="0"/>
              <a:t> (r = +0.246) → Sleep disturbances, a key symptom</a:t>
            </a:r>
          </a:p>
          <a:p>
            <a:r>
              <a:rPr lang="en-US" b="1" dirty="0"/>
              <a:t>"anxiety" / "worried"</a:t>
            </a:r>
            <a:r>
              <a:rPr lang="en-US" dirty="0"/>
              <a:t> (r = +0.195) → Signs of comorbid anxiety</a:t>
            </a:r>
          </a:p>
          <a:p>
            <a:r>
              <a:rPr lang="en-US" dirty="0"/>
              <a:t>These words are </a:t>
            </a:r>
            <a:r>
              <a:rPr lang="en-US" b="1" dirty="0"/>
              <a:t>statistically significant</a:t>
            </a:r>
            <a:r>
              <a:rPr lang="en-US" dirty="0"/>
              <a:t> markers distinguishing depressed from non-depressed participants (</a:t>
            </a:r>
            <a:r>
              <a:rPr lang="en-US" b="1" dirty="0"/>
              <a:t>p &lt; 0.01</a:t>
            </a:r>
            <a:r>
              <a:rPr lang="en-US" dirty="0"/>
              <a:t>).</a:t>
            </a:r>
          </a:p>
          <a:p>
            <a:pPr>
              <a:spcAft>
                <a:spcPts val="800"/>
              </a:spcAft>
              <a:defRPr sz="1900">
                <a:solidFill>
                  <a:srgbClr val="2D374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Key Findings: Protective Language Patterns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Protective / Non-Depressed Indicators (Negative Correlation)</a:t>
            </a:r>
            <a:endParaRPr lang="en-US" dirty="0"/>
          </a:p>
          <a:p>
            <a:r>
              <a:rPr lang="en-US" b="1" dirty="0"/>
              <a:t>Social Connection</a:t>
            </a:r>
            <a:endParaRPr lang="en-US" dirty="0"/>
          </a:p>
          <a:p>
            <a:r>
              <a:rPr lang="en-US" b="1" dirty="0"/>
              <a:t>"brother", "siblings", "friends"</a:t>
            </a:r>
            <a:r>
              <a:rPr lang="en-US" dirty="0"/>
              <a:t> → Strong family and social relationships</a:t>
            </a:r>
          </a:p>
          <a:p>
            <a:r>
              <a:rPr lang="en-US" b="1" dirty="0"/>
              <a:t>Physical Activity</a:t>
            </a:r>
            <a:endParaRPr lang="en-US" dirty="0"/>
          </a:p>
          <a:p>
            <a:r>
              <a:rPr lang="en-US" b="1" dirty="0"/>
              <a:t>"gym", "swim", "exercise", "body"</a:t>
            </a:r>
            <a:r>
              <a:rPr lang="en-US" dirty="0"/>
              <a:t> → Active lifestyle and focus on physical health</a:t>
            </a:r>
          </a:p>
          <a:p>
            <a:r>
              <a:rPr lang="en-US" b="1" dirty="0"/>
              <a:t>Positive Outlook</a:t>
            </a:r>
            <a:endParaRPr lang="en-US" dirty="0"/>
          </a:p>
          <a:p>
            <a:r>
              <a:rPr lang="en-US" b="1" dirty="0"/>
              <a:t>"good", "pretty", "forward", "enjoy"</a:t>
            </a:r>
            <a:r>
              <a:rPr lang="en-US" dirty="0"/>
              <a:t> → Optimistic and forward-looking perspective</a:t>
            </a:r>
          </a:p>
          <a:p>
            <a:r>
              <a:rPr lang="en-US" b="1" dirty="0"/>
              <a:t>Leisure &amp; Interests</a:t>
            </a:r>
            <a:endParaRPr lang="en-US" dirty="0"/>
          </a:p>
          <a:p>
            <a:r>
              <a:rPr lang="en-US" b="1" dirty="0"/>
              <a:t>"travel", "hobbies", "music"</a:t>
            </a:r>
            <a:r>
              <a:rPr lang="en-US" dirty="0"/>
              <a:t> → Engagement in enjoyable activities</a:t>
            </a:r>
          </a:p>
          <a:p>
            <a:r>
              <a:rPr lang="en-US" dirty="0"/>
              <a:t>These patterns indicate </a:t>
            </a:r>
            <a:r>
              <a:rPr lang="en-US" b="1" dirty="0"/>
              <a:t>resilience factors</a:t>
            </a:r>
            <a:r>
              <a:rPr lang="en-US" dirty="0"/>
              <a:t> and </a:t>
            </a:r>
            <a:r>
              <a:rPr lang="en-US" b="1" dirty="0"/>
              <a:t>healthy coping mechanisms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b="1" dirty="0"/>
              <a:t>Identified significant linguistic markers</a:t>
            </a:r>
            <a:r>
              <a:rPr lang="en-US" dirty="0"/>
              <a:t> of depression in clinical interview transcripts</a:t>
            </a:r>
          </a:p>
          <a:p>
            <a:r>
              <a:rPr lang="en-US" b="1" dirty="0"/>
              <a:t>Depressed individuals tend to use:</a:t>
            </a:r>
            <a:endParaRPr lang="en-US" dirty="0"/>
          </a:p>
          <a:p>
            <a:pPr lvl="1"/>
            <a:r>
              <a:rPr lang="en-US" dirty="0"/>
              <a:t>Mental health / treatment terms</a:t>
            </a:r>
          </a:p>
          <a:p>
            <a:pPr lvl="1"/>
            <a:r>
              <a:rPr lang="en-US" dirty="0"/>
              <a:t>Language expressing helplessness or inability</a:t>
            </a:r>
          </a:p>
          <a:p>
            <a:pPr lvl="1"/>
            <a:r>
              <a:rPr lang="en-US" dirty="0"/>
              <a:t>Higher negative sentiment</a:t>
            </a:r>
          </a:p>
          <a:p>
            <a:r>
              <a:rPr lang="en-US" b="1" dirty="0"/>
              <a:t>Non-depressed individuals tend to use:</a:t>
            </a:r>
            <a:endParaRPr lang="en-US" dirty="0"/>
          </a:p>
          <a:p>
            <a:pPr lvl="1"/>
            <a:r>
              <a:rPr lang="en-US" dirty="0"/>
              <a:t>Words reflecting social connection</a:t>
            </a:r>
          </a:p>
          <a:p>
            <a:pPr lvl="1"/>
            <a:r>
              <a:rPr lang="en-US" dirty="0"/>
              <a:t>Terms related to physical activity and leisure</a:t>
            </a:r>
          </a:p>
          <a:p>
            <a:pPr lvl="1"/>
            <a:r>
              <a:rPr lang="en-US" dirty="0"/>
              <a:t>Positive, forward-looking language</a:t>
            </a:r>
          </a:p>
          <a:p>
            <a:r>
              <a:rPr lang="en-US" b="1" dirty="0"/>
              <a:t>Multiple analysis methods</a:t>
            </a:r>
            <a:r>
              <a:rPr lang="en-US" dirty="0"/>
              <a:t> (frequency, correlation, TF-IDF, N-grams) </a:t>
            </a:r>
            <a:r>
              <a:rPr lang="en-US" b="1" dirty="0"/>
              <a:t>show consistent patterns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Dataset: AVEC 2017 Depression Challenge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Collection</a:t>
            </a:r>
          </a:p>
          <a:p>
            <a:r>
              <a:rPr lang="en-US" dirty="0"/>
              <a:t>Semi-structured clinical interviews</a:t>
            </a:r>
          </a:p>
          <a:p>
            <a:r>
              <a:rPr lang="en-US" dirty="0"/>
              <a:t>Average duration: ~20 minutes</a:t>
            </a:r>
          </a:p>
          <a:p>
            <a:r>
              <a:rPr lang="en-US" dirty="0"/>
              <a:t>Questions focused on:</a:t>
            </a:r>
          </a:p>
          <a:p>
            <a:pPr lvl="1"/>
            <a:r>
              <a:rPr lang="en-US" dirty="0"/>
              <a:t>Feelings</a:t>
            </a:r>
          </a:p>
          <a:p>
            <a:pPr lvl="1"/>
            <a:r>
              <a:rPr lang="en-US" dirty="0"/>
              <a:t>Relationships</a:t>
            </a:r>
          </a:p>
          <a:p>
            <a:pPr lvl="1"/>
            <a:r>
              <a:rPr lang="en-US" dirty="0"/>
              <a:t>Daily activities</a:t>
            </a:r>
          </a:p>
          <a:p>
            <a:r>
              <a:rPr lang="en-US" b="1" dirty="0"/>
              <a:t>Participant Classification</a:t>
            </a:r>
          </a:p>
          <a:p>
            <a:r>
              <a:rPr lang="en-US" b="1" dirty="0"/>
              <a:t>Depressed:</a:t>
            </a:r>
            <a:r>
              <a:rPr lang="en-US" dirty="0"/>
              <a:t> 57 participants</a:t>
            </a:r>
          </a:p>
          <a:p>
            <a:pPr lvl="1"/>
            <a:r>
              <a:rPr lang="en-US" dirty="0"/>
              <a:t>PHQ-8 score ≥ 10</a:t>
            </a:r>
          </a:p>
          <a:p>
            <a:r>
              <a:rPr lang="en-US" b="1" dirty="0"/>
              <a:t>Non-Depressed:</a:t>
            </a:r>
            <a:r>
              <a:rPr lang="en-US" dirty="0"/>
              <a:t> 132 participants</a:t>
            </a:r>
          </a:p>
          <a:p>
            <a:pPr lvl="1"/>
            <a:r>
              <a:rPr lang="en-US" dirty="0"/>
              <a:t>PHQ-8 score &lt; 10</a:t>
            </a:r>
          </a:p>
          <a:p>
            <a:r>
              <a:rPr lang="en-US" b="1" dirty="0"/>
              <a:t>Transcript Statistics</a:t>
            </a:r>
          </a:p>
          <a:p>
            <a:r>
              <a:rPr lang="en-US" dirty="0"/>
              <a:t>Average length: ~756 words per participant</a:t>
            </a:r>
          </a:p>
          <a:p>
            <a:pPr>
              <a:spcAft>
                <a:spcPts val="1000"/>
              </a:spcAft>
              <a:defRPr sz="2000">
                <a:solidFill>
                  <a:srgbClr val="2D374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15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371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PHQ-8 Score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420" y="1051560"/>
            <a:ext cx="11343020" cy="5440680"/>
          </a:xfrm>
          <a:prstGeom prst="rect">
            <a:avLst/>
          </a:prstGeom>
          <a:solidFill>
            <a:srgbClr val="FFFFFF"/>
          </a:solidFill>
          <a:ln w="381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04_phq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74519"/>
            <a:ext cx="10607040" cy="40256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Dataset Characteristics &amp; Challenges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200" b="1">
                <a:solidFill>
                  <a:srgbClr val="5856D6"/>
                </a:solidFill>
              </a:defRPr>
            </a:pPr>
            <a:r>
              <a:rPr dirty="0"/>
              <a:t>KEY STATISTICS:</a:t>
            </a:r>
          </a:p>
          <a:p>
            <a:r>
              <a:rPr lang="en-US" b="1" dirty="0"/>
              <a:t>Dataset Overview</a:t>
            </a:r>
          </a:p>
          <a:p>
            <a:r>
              <a:rPr lang="en-US" b="1" dirty="0"/>
              <a:t>Total participants:</a:t>
            </a:r>
            <a:r>
              <a:rPr lang="en-US" dirty="0"/>
              <a:t> 189</a:t>
            </a:r>
          </a:p>
          <a:p>
            <a:r>
              <a:rPr lang="en-US" b="1" dirty="0"/>
              <a:t>Class distribution:</a:t>
            </a:r>
            <a:endParaRPr lang="en-US" dirty="0"/>
          </a:p>
          <a:p>
            <a:pPr lvl="1"/>
            <a:r>
              <a:rPr lang="en-US" dirty="0"/>
              <a:t>30% Depressed</a:t>
            </a:r>
          </a:p>
          <a:p>
            <a:pPr lvl="1"/>
            <a:r>
              <a:rPr lang="en-US" dirty="0"/>
              <a:t>70% Non-depressed</a:t>
            </a:r>
          </a:p>
          <a:p>
            <a:r>
              <a:rPr lang="en-US" b="1" dirty="0"/>
              <a:t>Vocabulary size:</a:t>
            </a:r>
            <a:r>
              <a:rPr lang="en-US" dirty="0"/>
              <a:t> 8,474 unique words (after preprocessing)</a:t>
            </a:r>
          </a:p>
          <a:p>
            <a:r>
              <a:rPr lang="en-US" b="1" dirty="0"/>
              <a:t>Average transcript length:</a:t>
            </a:r>
            <a:r>
              <a:rPr lang="en-US" dirty="0"/>
              <a:t> 756 words</a:t>
            </a:r>
          </a:p>
          <a:p>
            <a:r>
              <a:rPr lang="en-US" b="1" dirty="0"/>
              <a:t>Challenges</a:t>
            </a:r>
          </a:p>
          <a:p>
            <a:r>
              <a:rPr lang="en-US" b="1" dirty="0"/>
              <a:t>Class imbalance</a:t>
            </a:r>
            <a:r>
              <a:rPr lang="en-US" dirty="0"/>
              <a:t> requires careful statistical analysis</a:t>
            </a:r>
          </a:p>
          <a:p>
            <a:r>
              <a:rPr lang="en-US" b="1" dirty="0"/>
              <a:t>Conversational speech</a:t>
            </a:r>
            <a:r>
              <a:rPr lang="en-US" dirty="0"/>
              <a:t> contains fillers (e.g., </a:t>
            </a:r>
            <a:r>
              <a:rPr lang="en-US" i="1" dirty="0"/>
              <a:t>um, uh</a:t>
            </a:r>
            <a:r>
              <a:rPr lang="en-US" dirty="0"/>
              <a:t>)</a:t>
            </a:r>
          </a:p>
          <a:p>
            <a:r>
              <a:rPr lang="en-US" b="1" dirty="0"/>
              <a:t>Individual speaking styles</a:t>
            </a:r>
            <a:r>
              <a:rPr lang="en-US" dirty="0"/>
              <a:t> vary widely</a:t>
            </a:r>
          </a:p>
          <a:p>
            <a:r>
              <a:rPr lang="en-US" b="1" dirty="0"/>
              <a:t>Separating depression markers</a:t>
            </a:r>
            <a:r>
              <a:rPr lang="en-US" dirty="0"/>
              <a:t> from general interview language</a:t>
            </a:r>
          </a:p>
          <a:p>
            <a:pPr>
              <a:spcAft>
                <a:spcPts val="1000"/>
              </a:spcAft>
              <a:defRPr sz="2000">
                <a:solidFill>
                  <a:srgbClr val="2D374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Analysis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5075634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1: Load Data</a:t>
            </a:r>
          </a:p>
          <a:p>
            <a:r>
              <a:rPr lang="en-US" dirty="0"/>
              <a:t>Import interview transcripts and PHQ-8 labels</a:t>
            </a:r>
          </a:p>
          <a:p>
            <a:r>
              <a:rPr lang="en-US" dirty="0"/>
              <a:t>Binary classification:</a:t>
            </a:r>
          </a:p>
          <a:p>
            <a:pPr lvl="1"/>
            <a:r>
              <a:rPr lang="en-US" b="1" dirty="0"/>
              <a:t>Depressed (1)</a:t>
            </a:r>
            <a:endParaRPr lang="en-US" dirty="0"/>
          </a:p>
          <a:p>
            <a:pPr lvl="1"/>
            <a:r>
              <a:rPr lang="en-US" b="1" dirty="0"/>
              <a:t>Non-depressed (0)</a:t>
            </a:r>
            <a:endParaRPr lang="en-US" dirty="0"/>
          </a:p>
          <a:p>
            <a:r>
              <a:rPr lang="en-US" b="1" dirty="0"/>
              <a:t>Step 2: Text Preprocessing</a:t>
            </a:r>
          </a:p>
          <a:p>
            <a:r>
              <a:rPr lang="en-US" dirty="0"/>
              <a:t>Convert text to lowercase</a:t>
            </a:r>
          </a:p>
          <a:p>
            <a:r>
              <a:rPr lang="en-US" dirty="0"/>
              <a:t>Remove punctuation, </a:t>
            </a:r>
            <a:r>
              <a:rPr lang="en-US" dirty="0" err="1"/>
              <a:t>stopwords</a:t>
            </a:r>
            <a:r>
              <a:rPr lang="en-US" dirty="0"/>
              <a:t>(most complex part), and interview fillers</a:t>
            </a:r>
          </a:p>
          <a:p>
            <a:r>
              <a:rPr lang="en-US" dirty="0"/>
              <a:t>Tokenize text into individual words</a:t>
            </a:r>
          </a:p>
          <a:p>
            <a:r>
              <a:rPr lang="en-US" b="1" dirty="0"/>
              <a:t>Steps 3–4: Frequency Analysis</a:t>
            </a:r>
          </a:p>
          <a:p>
            <a:r>
              <a:rPr lang="en-US" dirty="0"/>
              <a:t>Count word occurrences across transcripts</a:t>
            </a:r>
          </a:p>
          <a:p>
            <a:r>
              <a:rPr lang="en-US" dirty="0"/>
              <a:t>Compare word frequencies between groups</a:t>
            </a:r>
          </a:p>
          <a:p>
            <a:r>
              <a:rPr lang="en-US" b="1" dirty="0"/>
              <a:t>Steps 5–9: Advanced Analysis</a:t>
            </a:r>
          </a:p>
          <a:p>
            <a:r>
              <a:rPr lang="en-US" dirty="0"/>
              <a:t>Statistical correlation testing (point-biserial)</a:t>
            </a:r>
          </a:p>
          <a:p>
            <a:r>
              <a:rPr lang="en-US" dirty="0"/>
              <a:t>TF-IDF weighting</a:t>
            </a:r>
          </a:p>
          <a:p>
            <a:r>
              <a:rPr lang="en-US" dirty="0"/>
              <a:t>N-gram extraction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Text Preprocessing Methodology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40080" y="1371600"/>
            <a:ext cx="10515600" cy="493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900">
                <a:solidFill>
                  <a:srgbClr val="2D3748"/>
                </a:solidFill>
              </a:defRPr>
            </a:pPr>
            <a:r>
              <a:rPr lang="en-US" b="1" dirty="0"/>
              <a:t>Text Cleaning Steps</a:t>
            </a:r>
          </a:p>
          <a:p>
            <a:r>
              <a:rPr lang="en-US" dirty="0"/>
              <a:t>Convert text to </a:t>
            </a:r>
            <a:r>
              <a:rPr lang="en-US" b="1" dirty="0"/>
              <a:t>lowercase</a:t>
            </a:r>
            <a:r>
              <a:rPr lang="en-US" dirty="0"/>
              <a:t> (normalization)</a:t>
            </a:r>
          </a:p>
          <a:p>
            <a:r>
              <a:rPr lang="en-US" dirty="0"/>
              <a:t>Remove </a:t>
            </a:r>
            <a:r>
              <a:rPr lang="en-US" b="1" dirty="0"/>
              <a:t>punctuation and special characters</a:t>
            </a:r>
            <a:endParaRPr lang="en-US" dirty="0"/>
          </a:p>
          <a:p>
            <a:r>
              <a:rPr lang="en-US" dirty="0"/>
              <a:t>Remove </a:t>
            </a:r>
            <a:r>
              <a:rPr lang="en-US" b="1" dirty="0"/>
              <a:t>common English </a:t>
            </a:r>
            <a:r>
              <a:rPr lang="en-US" b="1" dirty="0" err="1"/>
              <a:t>stopwords</a:t>
            </a:r>
            <a:endParaRPr lang="en-US" dirty="0"/>
          </a:p>
          <a:p>
            <a:pPr lvl="1"/>
            <a:r>
              <a:rPr lang="en-US" dirty="0"/>
              <a:t>(e.g., </a:t>
            </a:r>
            <a:r>
              <a:rPr lang="en-US" i="1" dirty="0"/>
              <a:t>the, a, to, is</a:t>
            </a:r>
            <a:r>
              <a:rPr lang="en-US" dirty="0"/>
              <a:t>)</a:t>
            </a:r>
          </a:p>
          <a:p>
            <a:r>
              <a:rPr lang="en-US" dirty="0"/>
              <a:t>Remove </a:t>
            </a:r>
            <a:r>
              <a:rPr lang="en-US" b="1" dirty="0"/>
              <a:t>interview-specific fillers</a:t>
            </a:r>
            <a:endParaRPr lang="en-US" dirty="0"/>
          </a:p>
          <a:p>
            <a:pPr lvl="1"/>
            <a:r>
              <a:rPr lang="en-US" i="1" dirty="0"/>
              <a:t>um, uh, yeah, like, you know</a:t>
            </a:r>
            <a:endParaRPr lang="en-US" dirty="0"/>
          </a:p>
          <a:p>
            <a:pPr lvl="1"/>
            <a:r>
              <a:rPr lang="en-US" dirty="0"/>
              <a:t>Do not carry semantic meaning for depression detection</a:t>
            </a:r>
          </a:p>
          <a:p>
            <a:r>
              <a:rPr lang="en-US" b="1" dirty="0"/>
              <a:t>Tokenization:</a:t>
            </a:r>
            <a:r>
              <a:rPr lang="en-US" dirty="0"/>
              <a:t> split text into individual words</a:t>
            </a:r>
          </a:p>
          <a:p>
            <a:r>
              <a:rPr lang="en-US" b="1" dirty="0"/>
              <a:t>Example Transformation</a:t>
            </a:r>
          </a:p>
          <a:p>
            <a:r>
              <a:rPr lang="en-US" b="1" dirty="0"/>
              <a:t>Original:</a:t>
            </a:r>
            <a:br>
              <a:rPr lang="en-US" dirty="0"/>
            </a:br>
            <a:r>
              <a:rPr lang="en-US" i="1" dirty="0"/>
              <a:t>“I’m really feeling um like I don’t know…”</a:t>
            </a:r>
            <a:endParaRPr lang="en-US" dirty="0"/>
          </a:p>
          <a:p>
            <a:r>
              <a:rPr lang="en-US" b="1" dirty="0"/>
              <a:t>Processed:</a:t>
            </a:r>
            <a:br>
              <a:rPr lang="en-US" dirty="0"/>
            </a:br>
            <a:r>
              <a:rPr lang="en-US" dirty="0"/>
              <a:t>['</a:t>
            </a:r>
            <a:r>
              <a:rPr lang="en-US" dirty="0" err="1"/>
              <a:t>im</a:t>
            </a:r>
            <a:r>
              <a:rPr lang="en-US" dirty="0"/>
              <a:t>', 'really', 'feeling', '</a:t>
            </a:r>
            <a:r>
              <a:rPr lang="en-US" dirty="0" err="1"/>
              <a:t>dont</a:t>
            </a:r>
            <a:r>
              <a:rPr lang="en-US" dirty="0"/>
              <a:t>', 'know']</a:t>
            </a:r>
          </a:p>
          <a:p>
            <a:r>
              <a:rPr lang="en-US" b="1" dirty="0"/>
              <a:t>Result</a:t>
            </a:r>
          </a:p>
          <a:p>
            <a:r>
              <a:rPr lang="en-US" dirty="0"/>
              <a:t>Reduced raw text to </a:t>
            </a:r>
            <a:r>
              <a:rPr lang="en-US" b="1" dirty="0"/>
              <a:t>8,474 unique meaningful tokens</a:t>
            </a:r>
            <a:endParaRPr lang="en-US" dirty="0"/>
          </a:p>
          <a:p>
            <a:pPr>
              <a:spcAft>
                <a:spcPts val="800"/>
              </a:spcAft>
              <a:defRPr sz="1900">
                <a:solidFill>
                  <a:srgbClr val="2D3748"/>
                </a:solidFill>
              </a:defRPr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22860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800" b="1">
                <a:solidFill>
                  <a:srgbClr val="FFFFFF"/>
                </a:solidFill>
              </a:defRPr>
            </a:pPr>
            <a:r>
              <a:t>Method: Word Frequency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11247120" cy="4846320"/>
          </a:xfrm>
          <a:prstGeom prst="rect">
            <a:avLst/>
          </a:prstGeom>
          <a:solidFill>
            <a:srgbClr val="FFFFFF"/>
          </a:solidFill>
          <a:ln w="25400">
            <a:solidFill>
              <a:srgbClr val="E2E8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645920"/>
            <a:ext cx="1051560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Approach</a:t>
            </a:r>
          </a:p>
          <a:p>
            <a:r>
              <a:rPr lang="en-US" dirty="0"/>
              <a:t>Count occurrences of each word across all </a:t>
            </a:r>
            <a:r>
              <a:rPr lang="en-US" b="1" dirty="0"/>
              <a:t>189 transcripts</a:t>
            </a:r>
            <a:endParaRPr lang="en-US" dirty="0"/>
          </a:p>
          <a:p>
            <a:r>
              <a:rPr lang="en-US" dirty="0"/>
              <a:t>Use Counter from Python’s </a:t>
            </a:r>
            <a:r>
              <a:rPr lang="en-US" b="1" dirty="0"/>
              <a:t>collections</a:t>
            </a:r>
            <a:r>
              <a:rPr lang="en-US" dirty="0"/>
              <a:t> library</a:t>
            </a:r>
          </a:p>
          <a:p>
            <a:r>
              <a:rPr lang="en-US" dirty="0"/>
              <a:t>Identify the </a:t>
            </a:r>
            <a:r>
              <a:rPr lang="en-US" b="1" dirty="0"/>
              <a:t>most frequent words</a:t>
            </a:r>
            <a:r>
              <a:rPr lang="en-US" dirty="0"/>
              <a:t> in the dataset</a:t>
            </a:r>
          </a:p>
          <a:p>
            <a:r>
              <a:rPr lang="en-US" b="1" dirty="0"/>
              <a:t>Purpose</a:t>
            </a:r>
          </a:p>
          <a:p>
            <a:r>
              <a:rPr lang="en-US" dirty="0"/>
              <a:t>Understand overall vocabulary and speech patterns</a:t>
            </a:r>
          </a:p>
          <a:p>
            <a:r>
              <a:rPr lang="en-US" dirty="0"/>
              <a:t>Identify a baseline of </a:t>
            </a:r>
            <a:r>
              <a:rPr lang="en-US" b="1" dirty="0"/>
              <a:t>common conversational language</a:t>
            </a:r>
            <a:endParaRPr lang="en-US" dirty="0"/>
          </a:p>
          <a:p>
            <a:r>
              <a:rPr lang="en-US" dirty="0"/>
              <a:t>Establish context before </a:t>
            </a:r>
            <a:r>
              <a:rPr lang="en-US" b="1" dirty="0"/>
              <a:t>group-level comparisons</a:t>
            </a:r>
            <a:endParaRPr lang="en-US" dirty="0"/>
          </a:p>
          <a:p>
            <a:r>
              <a:rPr lang="en-US" b="1" dirty="0"/>
              <a:t>Expected Findings</a:t>
            </a:r>
          </a:p>
          <a:p>
            <a:r>
              <a:rPr lang="en-US" dirty="0"/>
              <a:t>High-frequency words are likely </a:t>
            </a:r>
            <a:r>
              <a:rPr lang="en-US" b="1" dirty="0"/>
              <a:t>general conversational terms</a:t>
            </a:r>
            <a:endParaRPr lang="en-US" dirty="0"/>
          </a:p>
          <a:p>
            <a:r>
              <a:rPr lang="en-US" dirty="0"/>
              <a:t>Common verbs, adjectives, and casual speech markers</a:t>
            </a:r>
          </a:p>
          <a:p>
            <a:r>
              <a:rPr lang="en-US" dirty="0"/>
              <a:t>These form a </a:t>
            </a:r>
            <a:r>
              <a:rPr lang="en-US" b="1" dirty="0"/>
              <a:t>baseline</a:t>
            </a:r>
            <a:r>
              <a:rPr lang="en-US" dirty="0"/>
              <a:t> for identifying group-specific patterns</a:t>
            </a:r>
          </a:p>
          <a:p>
            <a:br>
              <a:rPr lang="en-US" dirty="0"/>
            </a:br>
            <a:endParaRPr lang="en-US" dirty="0"/>
          </a:p>
          <a:p>
            <a:pPr>
              <a:spcAft>
                <a:spcPts val="1000"/>
              </a:spcAft>
              <a:defRPr sz="2000">
                <a:solidFill>
                  <a:srgbClr val="2D374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gradFill rotWithShape="1">
            <a:gsLst>
              <a:gs pos="0">
                <a:srgbClr val="5856D6"/>
              </a:gs>
              <a:gs pos="100000">
                <a:srgbClr val="348AC7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37160"/>
            <a:ext cx="109728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Results: Most Common Words Overall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1521440" cy="5577840"/>
          </a:xfrm>
          <a:prstGeom prst="rect">
            <a:avLst/>
          </a:prstGeom>
          <a:solidFill>
            <a:srgbClr val="FFFFFF"/>
          </a:solidFill>
          <a:ln w="381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01_top_wo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225"/>
            <a:ext cx="12192000" cy="6177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1203</Words>
  <Application>Microsoft Macintosh PowerPoint</Application>
  <PresentationFormat>Widescreen</PresentationFormat>
  <Paragraphs>206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Tunjay Huseynov</cp:lastModifiedBy>
  <cp:revision>2</cp:revision>
  <dcterms:created xsi:type="dcterms:W3CDTF">2013-01-27T09:14:16Z</dcterms:created>
  <dcterms:modified xsi:type="dcterms:W3CDTF">2026-01-08T01:06:39Z</dcterms:modified>
  <cp:category/>
</cp:coreProperties>
</file>